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9"/>
  </p:notesMasterIdLst>
  <p:handoutMasterIdLst>
    <p:handoutMasterId r:id="rId40"/>
  </p:handoutMasterIdLst>
  <p:sldIdLst>
    <p:sldId id="603" r:id="rId5"/>
    <p:sldId id="2618" r:id="rId6"/>
    <p:sldId id="2147483557" r:id="rId7"/>
    <p:sldId id="2147483558" r:id="rId8"/>
    <p:sldId id="2147483483" r:id="rId9"/>
    <p:sldId id="2147483619" r:id="rId10"/>
    <p:sldId id="2147483640" r:id="rId11"/>
    <p:sldId id="2147483608" r:id="rId12"/>
    <p:sldId id="2147483621" r:id="rId13"/>
    <p:sldId id="2147483609" r:id="rId14"/>
    <p:sldId id="2147483620" r:id="rId15"/>
    <p:sldId id="2147483622" r:id="rId16"/>
    <p:sldId id="2147483624" r:id="rId17"/>
    <p:sldId id="2147483613" r:id="rId18"/>
    <p:sldId id="2147483623" r:id="rId19"/>
    <p:sldId id="2147483625" r:id="rId20"/>
    <p:sldId id="2147483626" r:id="rId21"/>
    <p:sldId id="2147483627" r:id="rId22"/>
    <p:sldId id="2147483628" r:id="rId23"/>
    <p:sldId id="2147483629" r:id="rId24"/>
    <p:sldId id="2147483630" r:id="rId25"/>
    <p:sldId id="2147483631" r:id="rId26"/>
    <p:sldId id="2147483632" r:id="rId27"/>
    <p:sldId id="2147483633" r:id="rId28"/>
    <p:sldId id="2147483634" r:id="rId29"/>
    <p:sldId id="2147483635" r:id="rId30"/>
    <p:sldId id="2147483636" r:id="rId31"/>
    <p:sldId id="2147483637" r:id="rId32"/>
    <p:sldId id="2147483638" r:id="rId33"/>
    <p:sldId id="2147483639" r:id="rId34"/>
    <p:sldId id="2516" r:id="rId35"/>
    <p:sldId id="2147483514" r:id="rId36"/>
    <p:sldId id="582" r:id="rId37"/>
    <p:sldId id="2419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FFFFFF"/>
    <a:srgbClr val="66BA36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8" autoAdjust="0"/>
    <p:restoredTop sz="96291" autoAdjust="0"/>
  </p:normalViewPr>
  <p:slideViewPr>
    <p:cSldViewPr snapToGrid="0" snapToObjects="1">
      <p:cViewPr varScale="1">
        <p:scale>
          <a:sx n="121" d="100"/>
          <a:sy n="121" d="100"/>
        </p:scale>
        <p:origin x="20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553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1cto.com/article/463753.html" TargetMode="External"/><Relationship Id="rId2" Type="http://schemas.openxmlformats.org/officeDocument/2006/relationships/hyperlink" Target="https://blog.51cto.com/u_16099213/9921079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4445EF-D219-4096-87E8-2372D4776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229710" y="2749693"/>
            <a:ext cx="101725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Docker 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和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</a:t>
            </a:r>
            <a:r>
              <a:rPr lang="en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Kubernetes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</a:t>
            </a:r>
            <a:r>
              <a:rPr lang="zh-CN" altLang="e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介绍</a:t>
            </a:r>
            <a:endParaRPr lang="zh-CN" altLang="en-US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F1ED896-CD5A-0282-7AE1-50FFC00D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 简介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B17A1C-1796-F7F0-9768-25E050EBC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是使用 </a:t>
            </a:r>
            <a:r>
              <a:rPr lang="en" altLang="zh-CN" dirty="0"/>
              <a:t>Go</a:t>
            </a:r>
            <a:r>
              <a:rPr lang="zh-CN" altLang="en-US" dirty="0"/>
              <a:t> 语言实现，基于 </a:t>
            </a:r>
            <a:r>
              <a:rPr lang="en" altLang="zh-CN" dirty="0"/>
              <a:t>Linux</a:t>
            </a:r>
            <a:r>
              <a:rPr lang="zh-CN" altLang="en-US" dirty="0"/>
              <a:t> 内核的 </a:t>
            </a:r>
            <a:r>
              <a:rPr lang="en" altLang="zh-CN" dirty="0"/>
              <a:t>Cgroups</a:t>
            </a:r>
            <a:r>
              <a:rPr lang="zh-CN" altLang="en-US" dirty="0"/>
              <a:t>、</a:t>
            </a:r>
            <a:r>
              <a:rPr lang="en" altLang="zh-CN" dirty="0"/>
              <a:t>Namespace</a:t>
            </a:r>
            <a:r>
              <a:rPr lang="zh-CN" altLang="en-US" dirty="0"/>
              <a:t> 以及 </a:t>
            </a:r>
            <a:r>
              <a:rPr lang="en" altLang="zh-CN" dirty="0"/>
              <a:t>Union FS</a:t>
            </a:r>
            <a:r>
              <a:rPr lang="zh-CN" altLang="en-US" dirty="0"/>
              <a:t> 等技术，对进程进行封装隔离，属于 </a:t>
            </a:r>
            <a:r>
              <a:rPr lang="en-US" altLang="zh-CN" dirty="0"/>
              <a:t>OS</a:t>
            </a:r>
            <a:r>
              <a:rPr lang="zh-CN" altLang="en-US" dirty="0"/>
              <a:t> 层面的虚拟化技术。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CC3701-BA9F-8762-0BA0-B7BD0CFFC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0" t="17207" r="6152"/>
          <a:stretch/>
        </p:blipFill>
        <p:spPr>
          <a:xfrm>
            <a:off x="1077593" y="2974427"/>
            <a:ext cx="3841578" cy="3138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B6D918-5529-4FC0-2FB7-67EAAE0A1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4" t="17207" r="3274"/>
          <a:stretch/>
        </p:blipFill>
        <p:spPr>
          <a:xfrm>
            <a:off x="6791536" y="2974426"/>
            <a:ext cx="3841578" cy="31385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A231ED-ECE5-511B-E58B-4A1AD24BC5F0}"/>
              </a:ext>
            </a:extLst>
          </p:cNvPr>
          <p:cNvSpPr txBox="1"/>
          <p:nvPr/>
        </p:nvSpPr>
        <p:spPr>
          <a:xfrm>
            <a:off x="1077594" y="6135657"/>
            <a:ext cx="38415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VM isolates the hardware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0F63F2-82D2-4898-E3D7-E693B495CE20}"/>
              </a:ext>
            </a:extLst>
          </p:cNvPr>
          <p:cNvSpPr txBox="1"/>
          <p:nvPr/>
        </p:nvSpPr>
        <p:spPr>
          <a:xfrm>
            <a:off x="6724242" y="6135657"/>
            <a:ext cx="397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Container isolates the process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C5171B-0258-4280-7FE6-0550F8A39A28}"/>
              </a:ext>
            </a:extLst>
          </p:cNvPr>
          <p:cNvSpPr txBox="1"/>
          <p:nvPr/>
        </p:nvSpPr>
        <p:spPr>
          <a:xfrm>
            <a:off x="1077594" y="2485007"/>
            <a:ext cx="38415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虚拟机</a:t>
            </a:r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VM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92CB1C-95F5-6640-B227-6BE880B5DE8A}"/>
              </a:ext>
            </a:extLst>
          </p:cNvPr>
          <p:cNvSpPr txBox="1"/>
          <p:nvPr/>
        </p:nvSpPr>
        <p:spPr>
          <a:xfrm>
            <a:off x="6724242" y="2485007"/>
            <a:ext cx="397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容器</a:t>
            </a:r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Container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843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718B628-D94A-4A5B-15CE-9883DBA0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zh-CN" altLang="en-US" dirty="0">
                <a:effectLst/>
                <a:latin typeface="Helvetica" pitchFamily="2" charset="0"/>
              </a:rPr>
              <a:t>打包、输送、运行任意应用容器方案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81DD25-D2C4-7A67-2F2F-DEC7653F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227040"/>
            <a:ext cx="6070099" cy="51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3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EB850-5DED-859C-DC2A-59681AB0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工作示意图</a:t>
            </a:r>
          </a:p>
        </p:txBody>
      </p:sp>
      <p:pic>
        <p:nvPicPr>
          <p:cNvPr id="4098" name="Picture 2" descr="placeholder">
            <a:extLst>
              <a:ext uri="{FF2B5EF4-FFF2-40B4-BE49-F238E27FC236}">
                <a16:creationId xmlns:a16="http://schemas.microsoft.com/office/drawing/2014/main" id="{C7E464CD-F4C2-D567-59B2-617D339FE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10" y="1206117"/>
            <a:ext cx="6341965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E6EB2-DC3E-3CF0-2AD0-10C0CC808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985" y="2102069"/>
            <a:ext cx="4736925" cy="4252694"/>
          </a:xfrm>
        </p:spPr>
        <p:txBody>
          <a:bodyPr anchor="ctr"/>
          <a:lstStyle/>
          <a:p>
            <a:pPr marL="342900" indent="-342900">
              <a:buFont typeface="+mj-lt"/>
              <a:buAutoNum type="arabicPeriod"/>
            </a:pPr>
            <a:r>
              <a:rPr lang="en" altLang="zh-CN" sz="1800" b="1" dirty="0">
                <a:solidFill>
                  <a:srgbClr val="66BA36"/>
                </a:solidFill>
              </a:rPr>
              <a:t>Image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容器镜像，每镜像可运行多实例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solidFill>
                  <a:srgbClr val="66BA36"/>
                </a:solidFill>
              </a:rPr>
              <a:t>﻿﻿</a:t>
            </a:r>
            <a:r>
              <a:rPr lang="en" altLang="zh-CN" sz="1800" b="1" dirty="0">
                <a:solidFill>
                  <a:srgbClr val="66BA36"/>
                </a:solidFill>
              </a:rPr>
              <a:t>Container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通过镜像生成的运行态实例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solidFill>
                  <a:srgbClr val="66BA36"/>
                </a:solidFill>
              </a:rPr>
              <a:t>﻿﻿</a:t>
            </a:r>
            <a:r>
              <a:rPr lang="en" altLang="zh-CN" sz="1800" b="1" dirty="0">
                <a:solidFill>
                  <a:srgbClr val="66BA36"/>
                </a:solidFill>
              </a:rPr>
              <a:t>Registry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存储容器镜像的中央仓库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solidFill>
                  <a:srgbClr val="66BA36"/>
                </a:solidFill>
              </a:rPr>
              <a:t>﻿﻿</a:t>
            </a:r>
            <a:r>
              <a:rPr lang="en" altLang="zh-CN" sz="1800" b="1" dirty="0" err="1">
                <a:solidFill>
                  <a:srgbClr val="66BA36"/>
                </a:solidFill>
              </a:rPr>
              <a:t>Dockerfile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创建镜像自动化脚本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b="1" dirty="0">
              <a:solidFill>
                <a:srgbClr val="66BA36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CN" sz="1800" b="1" dirty="0">
                <a:solidFill>
                  <a:srgbClr val="66BA36"/>
                </a:solidFill>
              </a:rPr>
              <a:t>Run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将镜像生成运行容器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CN" sz="1800" b="1" dirty="0">
                <a:solidFill>
                  <a:srgbClr val="66BA36"/>
                </a:solidFill>
              </a:rPr>
              <a:t>Commit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运行期 </a:t>
            </a:r>
            <a:r>
              <a:rPr lang="en" altLang="zh-CN" sz="1800" dirty="0"/>
              <a:t>Container</a:t>
            </a:r>
            <a:r>
              <a:rPr lang="zh-CN" altLang="en-US" sz="1800" dirty="0"/>
              <a:t> 打包镜像</a:t>
            </a:r>
            <a:endParaRPr lang="en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en" altLang="zh-CN" sz="1800" b="1" dirty="0">
                <a:solidFill>
                  <a:srgbClr val="66BA36"/>
                </a:solidFill>
              </a:rPr>
              <a:t>Push/Pull</a:t>
            </a:r>
            <a:r>
              <a:rPr lang="zh-CN" altLang="en-US" sz="1800" b="1" dirty="0">
                <a:solidFill>
                  <a:srgbClr val="66BA36"/>
                </a:solidFill>
              </a:rPr>
              <a:t>：</a:t>
            </a:r>
            <a:r>
              <a:rPr lang="en" altLang="zh-CN" sz="1800" dirty="0"/>
              <a:t>Registry</a:t>
            </a:r>
            <a:r>
              <a:rPr lang="zh-CN" altLang="en-US" sz="1800" dirty="0"/>
              <a:t> </a:t>
            </a:r>
            <a:r>
              <a:rPr lang="en" altLang="zh-CN" sz="1800" dirty="0"/>
              <a:t>Image</a:t>
            </a:r>
            <a:r>
              <a:rPr lang="zh-CN" altLang="en-US" sz="1800" dirty="0"/>
              <a:t> 拉取</a:t>
            </a:r>
            <a:r>
              <a:rPr lang="en-US" altLang="zh-CN" sz="1800" dirty="0"/>
              <a:t>/</a:t>
            </a:r>
            <a:r>
              <a:rPr lang="zh-CN" altLang="en-US" sz="1800" dirty="0"/>
              <a:t>推送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29811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FFA923-DCFF-9683-853B-8C8102D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工作示意图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074C9C-E615-6BF3-2789-15D379B70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1836" r="1968" b="4653"/>
          <a:stretch/>
        </p:blipFill>
        <p:spPr bwMode="auto">
          <a:xfrm>
            <a:off x="1073305" y="1224266"/>
            <a:ext cx="10050152" cy="511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314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506B9-93CA-94B9-CC2A-389DB9F48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关键技术：分层镜像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3047C29-6070-8482-2339-51CA4CB8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镜像分成多层，上层镜像依赖底层镜像，最上层为可写层，其余只读层</a:t>
            </a:r>
          </a:p>
          <a:p>
            <a:r>
              <a:rPr lang="zh-CN" altLang="en-US" dirty="0"/>
              <a:t>重用底层镜像，节省 </a:t>
            </a:r>
            <a:r>
              <a:rPr lang="en" altLang="zh-CN" dirty="0"/>
              <a:t>Registry</a:t>
            </a:r>
            <a:r>
              <a:rPr lang="zh-CN" altLang="en-US" dirty="0"/>
              <a:t> 以及本地存储空间；而且可以提高容器部署速度</a:t>
            </a:r>
          </a:p>
        </p:txBody>
      </p:sp>
      <p:pic>
        <p:nvPicPr>
          <p:cNvPr id="5122" name="Picture 2" descr="Understanding Docker Layered Architecture | by Kuldeepkumawat | Medium">
            <a:extLst>
              <a:ext uri="{FF2B5EF4-FFF2-40B4-BE49-F238E27FC236}">
                <a16:creationId xmlns:a16="http://schemas.microsoft.com/office/drawing/2014/main" id="{D7883633-1649-0B84-39F4-04BD701C4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92" y="2597752"/>
            <a:ext cx="5322459" cy="38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cker image. in this article we will explore docker… | by Omid Asadpour |  Medium">
            <a:extLst>
              <a:ext uri="{FF2B5EF4-FFF2-40B4-BE49-F238E27FC236}">
                <a16:creationId xmlns:a16="http://schemas.microsoft.com/office/drawing/2014/main" id="{3E7FA436-BF7B-4E39-1F9C-A17A22B85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3985" r="2372" b="3548"/>
          <a:stretch/>
        </p:blipFill>
        <p:spPr bwMode="auto">
          <a:xfrm>
            <a:off x="609600" y="2837793"/>
            <a:ext cx="5488781" cy="35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3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3FD8B78-C5CE-269F-F514-4A13A590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关键技术：环境隔离和资源限制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DDD37-9DF4-C24F-3214-3DAEFEA9D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提供隔离运行环境（</a:t>
            </a:r>
            <a:r>
              <a:rPr lang="en" altLang="zh-CN" b="1" dirty="0">
                <a:solidFill>
                  <a:srgbClr val="66BA36"/>
                </a:solidFill>
              </a:rPr>
              <a:t>namespace</a:t>
            </a:r>
            <a:r>
              <a:rPr lang="zh-CN" altLang="en-US" b="1" dirty="0">
                <a:solidFill>
                  <a:srgbClr val="66BA36"/>
                </a:solidFill>
              </a:rPr>
              <a:t>）</a:t>
            </a:r>
            <a:endParaRPr lang="en" altLang="zh-CN" b="1" dirty="0">
              <a:solidFill>
                <a:srgbClr val="66BA36"/>
              </a:solidFill>
            </a:endParaRPr>
          </a:p>
          <a:p>
            <a:pPr marL="694190" lvl="1" indent="-457200"/>
            <a:r>
              <a:rPr lang="zh-CN" altLang="en-US" dirty="0"/>
              <a:t>文件系统隔离（</a:t>
            </a:r>
            <a:r>
              <a:rPr lang="en" altLang="zh-CN" dirty="0"/>
              <a:t>Mount namespace</a:t>
            </a:r>
            <a:r>
              <a:rPr lang="zh-CN" altLang="en" dirty="0"/>
              <a:t>）</a:t>
            </a:r>
          </a:p>
          <a:p>
            <a:pPr marL="694190" lvl="1" indent="-457200"/>
            <a:r>
              <a:rPr lang="zh-CN" altLang="en-US" dirty="0"/>
              <a:t>网络隔离（</a:t>
            </a:r>
            <a:r>
              <a:rPr lang="en" altLang="zh-CN" dirty="0"/>
              <a:t>Network namespace</a:t>
            </a:r>
            <a:r>
              <a:rPr lang="zh-CN" altLang="en" dirty="0"/>
              <a:t>）</a:t>
            </a:r>
            <a:endParaRPr lang="en-US" altLang="zh-CN" dirty="0"/>
          </a:p>
          <a:p>
            <a:pPr marL="694190" lvl="1" indent="-457200"/>
            <a:r>
              <a:rPr lang="zh-CN" altLang="en-US" dirty="0"/>
              <a:t>进程号隔离（</a:t>
            </a:r>
            <a:r>
              <a:rPr lang="en" altLang="zh-CN" dirty="0"/>
              <a:t>PID namespace</a:t>
            </a:r>
            <a:r>
              <a:rPr lang="zh-CN" altLang="en" dirty="0"/>
              <a:t>）</a:t>
            </a:r>
            <a:endParaRPr lang="en-US" altLang="zh-CN" dirty="0"/>
          </a:p>
          <a:p>
            <a:pPr marL="694190" lvl="1" indent="-457200"/>
            <a:r>
              <a:rPr lang="zh-CN" altLang="en-US" dirty="0"/>
              <a:t>用户隔离（</a:t>
            </a:r>
            <a:r>
              <a:rPr lang="en" altLang="zh-CN" dirty="0"/>
              <a:t>User namespace</a:t>
            </a:r>
            <a:r>
              <a:rPr lang="zh-CN" altLang="en" dirty="0"/>
              <a:t>）</a:t>
            </a:r>
            <a:endParaRPr lang="en-US" altLang="zh-CN" dirty="0"/>
          </a:p>
          <a:p>
            <a:pPr marL="694190" lvl="1" indent="-457200"/>
            <a:r>
              <a:rPr lang="zh-CN" altLang="en-US" dirty="0"/>
              <a:t>进程间通信隔离（</a:t>
            </a:r>
            <a:r>
              <a:rPr lang="en-US" altLang="zh-CN" dirty="0"/>
              <a:t>IPC</a:t>
            </a:r>
            <a:r>
              <a:rPr lang="zh-CN" altLang="en-US" dirty="0"/>
              <a:t> </a:t>
            </a:r>
            <a:r>
              <a:rPr lang="en-US" altLang="zh-CN" dirty="0"/>
              <a:t>namespace</a:t>
            </a:r>
            <a:r>
              <a:rPr lang="zh-CN" altLang="en-US" dirty="0"/>
              <a:t>）</a:t>
            </a:r>
            <a:endParaRPr lang="zh-CN" altLang="en" dirty="0"/>
          </a:p>
          <a:p>
            <a:pPr marL="457200" indent="-457200">
              <a:buFont typeface="+mj-lt"/>
              <a:buAutoNum type="arabicPeriod"/>
            </a:pPr>
            <a:r>
              <a:rPr lang="zh-CN" altLang="en" b="1" dirty="0">
                <a:solidFill>
                  <a:srgbClr val="66BA36"/>
                </a:solidFill>
              </a:rPr>
              <a:t>容器</a:t>
            </a:r>
            <a:r>
              <a:rPr lang="zh-CN" altLang="en-US" b="1" dirty="0">
                <a:solidFill>
                  <a:srgbClr val="66BA36"/>
                </a:solidFill>
              </a:rPr>
              <a:t>资源限制（</a:t>
            </a:r>
            <a:r>
              <a:rPr lang="en-US" altLang="zh-CN" b="1" dirty="0">
                <a:solidFill>
                  <a:srgbClr val="66BA36"/>
                </a:solidFill>
              </a:rPr>
              <a:t>cgroup</a:t>
            </a:r>
            <a:r>
              <a:rPr lang="zh-CN" altLang="en-US" b="1" dirty="0">
                <a:solidFill>
                  <a:srgbClr val="66BA36"/>
                </a:solidFill>
              </a:rPr>
              <a:t>）</a:t>
            </a:r>
            <a:endParaRPr lang="en" altLang="zh-CN" b="1" dirty="0">
              <a:solidFill>
                <a:srgbClr val="66BA36"/>
              </a:solidFill>
            </a:endParaRPr>
          </a:p>
          <a:p>
            <a:pPr marL="694190" lvl="1" indent="-457200"/>
            <a:r>
              <a:rPr lang="zh-CN" altLang="en-US" dirty="0"/>
              <a:t>计算资源（</a:t>
            </a:r>
            <a:r>
              <a:rPr lang="en-US" altLang="zh-CN" dirty="0"/>
              <a:t>CPU/GPU/NPU</a:t>
            </a:r>
            <a:r>
              <a:rPr lang="zh-CN" altLang="en-US" dirty="0"/>
              <a:t>）</a:t>
            </a:r>
          </a:p>
          <a:p>
            <a:pPr marL="694190" lvl="1" indent="-457200"/>
            <a:r>
              <a:rPr lang="zh-CN" altLang="en-US" dirty="0"/>
              <a:t>内存资源</a:t>
            </a:r>
          </a:p>
          <a:p>
            <a:pPr marL="694190" lvl="1" indent="-457200"/>
            <a:r>
              <a:rPr lang="zh-CN" altLang="en-US" dirty="0"/>
              <a:t>磁盘 </a:t>
            </a:r>
            <a:r>
              <a:rPr lang="en-US" altLang="zh-CN" dirty="0"/>
              <a:t>I/O</a:t>
            </a:r>
            <a:r>
              <a:rPr lang="zh-CN" altLang="en-US" dirty="0"/>
              <a:t> 资源</a:t>
            </a: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3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F4A026F-ADE5-16AE-B8E7-CFB041F8A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" altLang="zh-CN" dirty="0"/>
              <a:t>Docker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48FA59-2961-057D-6D2A-13899E61D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只是容器引擎实现之一，同类实现：华为 </a:t>
            </a:r>
            <a:r>
              <a:rPr lang="en" altLang="zh-CN" dirty="0" err="1"/>
              <a:t>iSula</a:t>
            </a:r>
            <a:r>
              <a:rPr lang="zh-CN" altLang="en" dirty="0"/>
              <a:t>，</a:t>
            </a:r>
            <a:r>
              <a:rPr lang="en" altLang="zh-CN" dirty="0"/>
              <a:t>RedHat </a:t>
            </a:r>
            <a:r>
              <a:rPr lang="en" altLang="zh-CN" dirty="0" err="1"/>
              <a:t>Podman</a:t>
            </a:r>
            <a:r>
              <a:rPr lang="zh-CN" altLang="en" dirty="0"/>
              <a:t>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Docker</a:t>
            </a:r>
            <a:r>
              <a:rPr lang="zh-CN" altLang="en-US" dirty="0"/>
              <a:t>是一种容器化的管理引擎（</a:t>
            </a:r>
            <a:r>
              <a:rPr lang="en" altLang="zh-CN" dirty="0"/>
              <a:t>Container</a:t>
            </a:r>
            <a:r>
              <a:rPr lang="zh-CN" altLang="en" dirty="0"/>
              <a:t>），</a:t>
            </a:r>
            <a:r>
              <a:rPr lang="zh-CN" altLang="en-US" dirty="0"/>
              <a:t>相比传统虚拟机更轻量，类似</a:t>
            </a:r>
            <a:r>
              <a:rPr lang="en" altLang="zh-CN" dirty="0"/>
              <a:t>JVM</a:t>
            </a:r>
            <a:r>
              <a:rPr lang="zh-CN" altLang="en" dirty="0"/>
              <a:t>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" dirty="0"/>
              <a:t>﻿﻿</a:t>
            </a:r>
            <a:r>
              <a:rPr lang="zh-CN" altLang="en-US" dirty="0"/>
              <a:t>在</a:t>
            </a:r>
            <a:r>
              <a:rPr lang="en" altLang="zh-CN" dirty="0"/>
              <a:t>LXC </a:t>
            </a:r>
            <a:r>
              <a:rPr lang="zh-CN" altLang="en" dirty="0"/>
              <a:t>（</a:t>
            </a:r>
            <a:r>
              <a:rPr lang="en" altLang="zh-CN" dirty="0"/>
              <a:t>Linux Containers</a:t>
            </a:r>
            <a:r>
              <a:rPr lang="zh-CN" altLang="en" dirty="0"/>
              <a:t>）</a:t>
            </a:r>
            <a:r>
              <a:rPr lang="zh-CN" altLang="en-US" dirty="0"/>
              <a:t>的基础上</a:t>
            </a:r>
            <a:r>
              <a:rPr lang="en" altLang="zh-CN" dirty="0"/>
              <a:t>Docker</a:t>
            </a:r>
            <a:r>
              <a:rPr lang="zh-CN" altLang="en-US" dirty="0"/>
              <a:t>进行了进一步的封装，让用户不需要去关心容器的管理，使得操作更为简便。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﻿﻿</a:t>
            </a:r>
            <a:r>
              <a:rPr lang="en" altLang="zh-CN" dirty="0"/>
              <a:t>Docker</a:t>
            </a:r>
            <a:r>
              <a:rPr lang="zh-CN" altLang="en-US" dirty="0"/>
              <a:t>基于</a:t>
            </a:r>
            <a:r>
              <a:rPr lang="en" altLang="zh-CN" dirty="0"/>
              <a:t>Linux</a:t>
            </a:r>
            <a:r>
              <a:rPr lang="zh-CN" altLang="en-US" dirty="0"/>
              <a:t>内核实现虚拟化能力，不需要在宿主机上构建操作系统虚拟化层，直接完成应用的容器化部署。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﻿﻿将应用程序和依赖的运行环境打包成标准的</a:t>
            </a:r>
            <a:r>
              <a:rPr lang="en" altLang="zh-CN" dirty="0"/>
              <a:t>Image</a:t>
            </a:r>
            <a:r>
              <a:rPr lang="zh-CN" altLang="en" dirty="0"/>
              <a:t>，</a:t>
            </a:r>
            <a:r>
              <a:rPr lang="zh-CN" altLang="en-US" dirty="0"/>
              <a:t>进而发布到不同的平台上运行，可以跨平台和主机使用。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﻿﻿方便持续集成，通过与代码进行关联使持续集成非常方便。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丰富的镜像资源，用户可以方便的在此基础上构建自己的容器运行。</a:t>
            </a:r>
            <a:br>
              <a:rPr lang="zh-CN" altLang="en-US" dirty="0"/>
            </a:br>
            <a:r>
              <a:rPr lang="en" altLang="zh-CN" dirty="0"/>
              <a:t>Docker</a:t>
            </a:r>
            <a:r>
              <a:rPr lang="zh-CN" altLang="en-US" dirty="0"/>
              <a:t>的王要目标是 </a:t>
            </a:r>
            <a:r>
              <a:rPr lang="en-US" altLang="zh-CN" dirty="0"/>
              <a:t>"</a:t>
            </a:r>
            <a:r>
              <a:rPr lang="en" altLang="zh-CN" dirty="0"/>
              <a:t>Build, Ship and Run Any App, Anywhere"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28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3DA75EE-BE84-A6F7-A9D9-A417BF1EE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的应用价值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1C397A-6490-AA56-A559-DD13787AE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微服务和容器是一对最佳拍档，但服务化</a:t>
            </a:r>
            <a:r>
              <a:rPr lang="en-US" altLang="zh-CN" dirty="0"/>
              <a:t>/</a:t>
            </a:r>
            <a:r>
              <a:rPr lang="zh-CN" altLang="en-US" dirty="0"/>
              <a:t>微服务化意味着对传统软件的颠覆；服务化</a:t>
            </a:r>
            <a:r>
              <a:rPr lang="en-US" altLang="zh-CN" dirty="0"/>
              <a:t>/</a:t>
            </a:r>
            <a:r>
              <a:rPr lang="zh-CN" altLang="en-US" dirty="0"/>
              <a:t>微服务化才能更好的使用到</a:t>
            </a:r>
            <a:r>
              <a:rPr lang="en" altLang="zh-CN" dirty="0"/>
              <a:t>Docker</a:t>
            </a:r>
            <a:r>
              <a:rPr lang="zh-CN" altLang="en-US" dirty="0"/>
              <a:t>带来的好处（可携带性、一致性、一次发布多次部署、去依赖）。</a:t>
            </a:r>
          </a:p>
          <a:p>
            <a:r>
              <a:rPr lang="zh-CN" altLang="en-US" dirty="0"/>
              <a:t>﻿﻿容器化不是所有系统的必须选择，容器化也不是一蹴而就，容器化</a:t>
            </a:r>
            <a:r>
              <a:rPr lang="en-US" altLang="zh-CN" dirty="0"/>
              <a:t>/</a:t>
            </a:r>
            <a:r>
              <a:rPr lang="zh-CN" altLang="en-US" dirty="0"/>
              <a:t>服务化取決于系统的产品生命周期；但容器是</a:t>
            </a:r>
            <a:r>
              <a:rPr lang="en" altLang="zh-CN" dirty="0"/>
              <a:t>Cloud Native</a:t>
            </a:r>
            <a:r>
              <a:rPr lang="zh-CN" altLang="en-US" dirty="0"/>
              <a:t>的最佳选择。</a:t>
            </a:r>
          </a:p>
          <a:p>
            <a:r>
              <a:rPr lang="zh-CN" altLang="en-US" dirty="0"/>
              <a:t>﻿基于容器化的持续集成、持续交付，让验证</a:t>
            </a:r>
            <a:r>
              <a:rPr lang="en-US" altLang="zh-CN" dirty="0"/>
              <a:t>/</a:t>
            </a:r>
            <a:r>
              <a:rPr lang="en" altLang="zh-CN" dirty="0"/>
              <a:t>C|</a:t>
            </a:r>
            <a:r>
              <a:rPr lang="zh-CN" altLang="en-US" dirty="0"/>
              <a:t>变成黑盒，让交付变成盒子，让</a:t>
            </a:r>
            <a:r>
              <a:rPr lang="en" altLang="zh-CN" dirty="0"/>
              <a:t>Developer</a:t>
            </a:r>
            <a:r>
              <a:rPr lang="zh-CN" altLang="en-US" dirty="0"/>
              <a:t>掌握大局。</a:t>
            </a:r>
          </a:p>
          <a:p>
            <a:r>
              <a:rPr lang="zh-CN" altLang="en-US" dirty="0"/>
              <a:t>﻿﻿快速试错、微服务化交付，让交付更敏捷、试错成本更低廉。</a:t>
            </a:r>
          </a:p>
          <a:p>
            <a:r>
              <a:rPr lang="zh-CN" altLang="en-US" dirty="0"/>
              <a:t>﻿﻿没有银弹！做适当的选择！</a:t>
            </a:r>
            <a:r>
              <a:rPr lang="en-US" altLang="zh-CN" dirty="0"/>
              <a:t>—</a:t>
            </a:r>
            <a:r>
              <a:rPr lang="zh-CN" altLang="en-US" dirty="0"/>
              <a:t>容器化可能很容易也可能需要付出高昂的代价；</a:t>
            </a:r>
          </a:p>
          <a:p>
            <a:r>
              <a:rPr lang="zh-CN" altLang="en-US" dirty="0"/>
              <a:t>﻿﻿容器的安全、可靠性、容器网络和存储依然是容器最热话题。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92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838DA82-28BD-E8BC-375D-6BD05912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的应用价值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0185CC-8AD8-1059-C473-F7AA8626FC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带来的变革的意义，不单纯是对软件技术，更是对组织、流程的影响，合理的使用</a:t>
            </a:r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能够让组织敏捷起来！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00C875-2E3F-61E4-D6E7-22F198C8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121" y="2159310"/>
            <a:ext cx="42545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40AD00-FC77-B89A-BB63-714BC10F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基本原理（</a:t>
            </a:r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）：关键技术</a:t>
            </a:r>
            <a:r>
              <a:rPr lang="en" altLang="zh-CN" dirty="0" err="1">
                <a:effectLst/>
                <a:latin typeface="Helvetica" pitchFamily="2" charset="0"/>
              </a:rPr>
              <a:t>namespace.cgroups</a:t>
            </a:r>
            <a:r>
              <a:rPr lang="en" altLang="zh-CN" dirty="0">
                <a:effectLst/>
                <a:latin typeface="Helvetica" pitchFamily="2" charset="0"/>
              </a:rPr>
              <a:t>. AUFS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505EBB-FA0B-3997-FE72-EECBEA8E4C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1 </a:t>
            </a:r>
            <a:r>
              <a:rPr lang="zh-CN" altLang="en-US" dirty="0">
                <a:effectLst/>
                <a:latin typeface="Helvetica" pitchFamily="2" charset="0"/>
              </a:rPr>
              <a:t>隔离性：</a:t>
            </a:r>
            <a:r>
              <a:rPr lang="en" altLang="zh-CN" dirty="0">
                <a:effectLst/>
                <a:latin typeface="Helvetica" pitchFamily="2" charset="0"/>
              </a:rPr>
              <a:t>Linux namespace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每个用户实例之间相互隔离，互不影响。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﻿一般的硬件虚拟化方法给出的方法是</a:t>
            </a:r>
            <a:r>
              <a:rPr lang="en" altLang="zh-CN" dirty="0">
                <a:effectLst/>
                <a:latin typeface="Helvetica" pitchFamily="2" charset="0"/>
              </a:rPr>
              <a:t>VM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而</a:t>
            </a:r>
            <a:r>
              <a:rPr lang="en" altLang="zh-CN" dirty="0">
                <a:effectLst/>
                <a:latin typeface="Helvetica" pitchFamily="2" charset="0"/>
              </a:rPr>
              <a:t>LXC</a:t>
            </a:r>
            <a:r>
              <a:rPr lang="zh-CN" altLang="en-US" dirty="0">
                <a:effectLst/>
                <a:latin typeface="Helvetica" pitchFamily="2" charset="0"/>
              </a:rPr>
              <a:t>给出的方法是</a:t>
            </a:r>
            <a:r>
              <a:rPr lang="en" altLang="zh-CN" dirty="0">
                <a:effectLst/>
                <a:latin typeface="Helvetica" pitchFamily="2" charset="0"/>
              </a:rPr>
              <a:t>kernel namespace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由</a:t>
            </a:r>
            <a:r>
              <a:rPr lang="en" altLang="zh-CN" dirty="0" err="1">
                <a:effectLst/>
                <a:latin typeface="Helvetica" pitchFamily="2" charset="0"/>
              </a:rPr>
              <a:t>pid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net</a:t>
            </a:r>
            <a:r>
              <a:rPr lang="zh-CN" altLang="en" dirty="0">
                <a:effectLst/>
                <a:latin typeface="Helvetica" pitchFamily="2" charset="0"/>
              </a:rPr>
              <a:t>、 </a:t>
            </a:r>
            <a:r>
              <a:rPr lang="en" altLang="zh-CN" dirty="0" err="1">
                <a:effectLst/>
                <a:latin typeface="Helvetica" pitchFamily="2" charset="0"/>
              </a:rPr>
              <a:t>ipc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 err="1">
                <a:effectLst/>
                <a:latin typeface="Helvetica" pitchFamily="2" charset="0"/>
              </a:rPr>
              <a:t>mnt</a:t>
            </a:r>
            <a:r>
              <a:rPr lang="zh-CN" altLang="en" dirty="0">
                <a:effectLst/>
                <a:latin typeface="Helvetica" pitchFamily="2" charset="0"/>
              </a:rPr>
              <a:t>、 </a:t>
            </a:r>
            <a:r>
              <a:rPr lang="en" altLang="zh-CN" dirty="0" err="1">
                <a:effectLst/>
                <a:latin typeface="Helvetica" pitchFamily="2" charset="0"/>
              </a:rPr>
              <a:t>uts</a:t>
            </a:r>
            <a:r>
              <a:rPr lang="zh-CN" altLang="en" dirty="0">
                <a:effectLst/>
                <a:latin typeface="Helvetica" pitchFamily="2" charset="0"/>
              </a:rPr>
              <a:t>、 </a:t>
            </a:r>
            <a:r>
              <a:rPr lang="en" altLang="zh-CN" dirty="0">
                <a:effectLst/>
                <a:latin typeface="Helvetica" pitchFamily="2" charset="0"/>
              </a:rPr>
              <a:t>user</a:t>
            </a:r>
            <a:r>
              <a:rPr lang="zh-CN" altLang="en-US" dirty="0">
                <a:effectLst/>
                <a:latin typeface="Helvetica" pitchFamily="2" charset="0"/>
              </a:rPr>
              <a:t>等</a:t>
            </a:r>
            <a:r>
              <a:rPr lang="en" altLang="zh-CN" dirty="0">
                <a:effectLst/>
                <a:latin typeface="Helvetica" pitchFamily="2" charset="0"/>
              </a:rPr>
              <a:t>namespace</a:t>
            </a:r>
            <a:r>
              <a:rPr lang="zh-CN" altLang="en-US" dirty="0">
                <a:effectLst/>
                <a:latin typeface="Helvetica" pitchFamily="2" charset="0"/>
              </a:rPr>
              <a:t>将</a:t>
            </a:r>
            <a:r>
              <a:rPr lang="en" altLang="zh-CN" dirty="0">
                <a:effectLst/>
                <a:latin typeface="Helvetica" pitchFamily="2" charset="0"/>
              </a:rPr>
              <a:t>container</a:t>
            </a:r>
            <a:r>
              <a:rPr lang="zh-CN" altLang="en-US" dirty="0">
                <a:effectLst/>
                <a:latin typeface="Helvetica" pitchFamily="2" charset="0"/>
              </a:rPr>
              <a:t>的进程、网络、消息、文件系统、</a:t>
            </a:r>
            <a:r>
              <a:rPr lang="en" altLang="zh-CN" dirty="0">
                <a:effectLst/>
                <a:latin typeface="Helvetica" pitchFamily="2" charset="0"/>
              </a:rPr>
              <a:t>UTS</a:t>
            </a:r>
            <a:r>
              <a:rPr lang="zh-CN" altLang="en-US" dirty="0">
                <a:effectLst/>
                <a:latin typeface="Helvetica" pitchFamily="2" charset="0"/>
              </a:rPr>
              <a:t>和用户空间隔离开。</a:t>
            </a:r>
          </a:p>
          <a:p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3FB83D-77C8-49FB-F4C2-D558CD12F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13309"/>
              </p:ext>
            </p:extLst>
          </p:nvPr>
        </p:nvGraphicFramePr>
        <p:xfrm>
          <a:off x="2039783" y="3759200"/>
          <a:ext cx="8131176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10392">
                  <a:extLst>
                    <a:ext uri="{9D8B030D-6E8A-4147-A177-3AD203B41FA5}">
                      <a16:colId xmlns:a16="http://schemas.microsoft.com/office/drawing/2014/main" val="330150478"/>
                    </a:ext>
                  </a:extLst>
                </a:gridCol>
                <a:gridCol w="2710392">
                  <a:extLst>
                    <a:ext uri="{9D8B030D-6E8A-4147-A177-3AD203B41FA5}">
                      <a16:colId xmlns:a16="http://schemas.microsoft.com/office/drawing/2014/main" val="1094463007"/>
                    </a:ext>
                  </a:extLst>
                </a:gridCol>
                <a:gridCol w="2710392">
                  <a:extLst>
                    <a:ext uri="{9D8B030D-6E8A-4147-A177-3AD203B41FA5}">
                      <a16:colId xmlns:a16="http://schemas.microsoft.com/office/drawing/2014/main" val="3233291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</a:rPr>
                        <a:t>Namespace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1">
                          <a:solidFill>
                            <a:srgbClr val="4F4F4F"/>
                          </a:solidFill>
                          <a:effectLst/>
                        </a:rPr>
                        <a:t>系统调用参数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</a:rPr>
                        <a:t>隔离内容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5453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UTS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CLONE_NEWUTS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主机名与域名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23574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IPC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CLONE_NEWIPC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信号量、消息队列和共享内存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255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PID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CLONE_NEWPID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进程编号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27395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Network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CLONE_NEWNET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网络设备、网络栈、端口等等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7906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Mount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CLONE_NEWNS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挂载点（文件系统）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05254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User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CLONE_NEWUSER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用户和用户组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40606808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9512C848-0DD6-DA00-A6B1-5F0A3969420E}"/>
              </a:ext>
            </a:extLst>
          </p:cNvPr>
          <p:cNvSpPr txBox="1"/>
          <p:nvPr/>
        </p:nvSpPr>
        <p:spPr>
          <a:xfrm>
            <a:off x="1255987" y="5655760"/>
            <a:ext cx="820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>
                <a:effectLst/>
                <a:latin typeface="Helvetica" pitchFamily="2" charset="0"/>
              </a:rPr>
              <a:t>nanespace</a:t>
            </a:r>
            <a:r>
              <a:rPr lang="zh-CN" altLang="en-US" dirty="0">
                <a:effectLst/>
                <a:latin typeface="Helvetica" pitchFamily="2" charset="0"/>
              </a:rPr>
              <a:t>的六项隔离</a:t>
            </a:r>
          </a:p>
        </p:txBody>
      </p:sp>
    </p:spTree>
    <p:extLst>
      <p:ext uri="{BB962C8B-B14F-4D97-AF65-F5344CB8AC3E}">
        <p14:creationId xmlns:p14="http://schemas.microsoft.com/office/powerpoint/2010/main" val="319533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容器 </a:t>
            </a:r>
            <a:r>
              <a:rPr lang="en-US" altLang="zh-CN" sz="2400" dirty="0"/>
              <a:t>vs</a:t>
            </a:r>
            <a:r>
              <a:rPr lang="zh-CN" altLang="en-US" sz="2400" dirty="0"/>
              <a:t> 虚拟化之间是什么关系？底层用到的技术有哪些本质区别？</a:t>
            </a:r>
            <a:endParaRPr lang="en-US" altLang="zh-CN" sz="2400" dirty="0"/>
          </a:p>
          <a:p>
            <a:r>
              <a:rPr lang="zh-CN" altLang="en-US" sz="2400" dirty="0"/>
              <a:t>容器 跟 云经常混在一起谈，之间到底是什么概念包装什么概念？</a:t>
            </a:r>
          </a:p>
        </p:txBody>
      </p:sp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29EB93B-DFAA-93E0-B36E-DEB71D1A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可配额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可度量：</a:t>
            </a:r>
            <a:r>
              <a:rPr lang="en" altLang="zh-CN" dirty="0" err="1">
                <a:effectLst/>
                <a:latin typeface="Helvetica" pitchFamily="2" charset="0"/>
              </a:rPr>
              <a:t>cgroups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3C4F27-63EA-09F5-E0C9-06700F0734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＞由 </a:t>
            </a:r>
            <a:r>
              <a:rPr lang="en" altLang="zh-CN" dirty="0" err="1">
                <a:effectLst/>
                <a:latin typeface="Helvetica" pitchFamily="2" charset="0"/>
              </a:rPr>
              <a:t>cgroups</a:t>
            </a:r>
            <a:r>
              <a:rPr lang="en" altLang="zh-CN" dirty="0">
                <a:effectLst/>
                <a:latin typeface="Helvetica" pitchFamily="2" charset="0"/>
              </a:rPr>
              <a:t> </a:t>
            </a:r>
            <a:r>
              <a:rPr lang="zh-CN" altLang="en-US" dirty="0">
                <a:effectLst/>
                <a:latin typeface="Helvetica" pitchFamily="2" charset="0"/>
              </a:rPr>
              <a:t>实现了对资源的配额和度量；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＞可以限制</a:t>
            </a:r>
            <a:r>
              <a:rPr lang="en" altLang="zh-CN" dirty="0" err="1">
                <a:effectLst/>
                <a:latin typeface="Helvetica" pitchFamily="2" charset="0"/>
              </a:rPr>
              <a:t>blkio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 err="1">
                <a:effectLst/>
                <a:latin typeface="Helvetica" pitchFamily="2" charset="0"/>
              </a:rPr>
              <a:t>cpu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 err="1">
                <a:effectLst/>
                <a:latin typeface="Helvetica" pitchFamily="2" charset="0"/>
              </a:rPr>
              <a:t>cpuacct</a:t>
            </a:r>
            <a:r>
              <a:rPr lang="zh-CN" altLang="en" dirty="0">
                <a:effectLst/>
                <a:latin typeface="Helvetica" pitchFamily="2" charset="0"/>
              </a:rPr>
              <a:t>、 </a:t>
            </a:r>
            <a:r>
              <a:rPr lang="en" altLang="zh-CN" dirty="0" err="1">
                <a:effectLst/>
                <a:latin typeface="Helvetica" pitchFamily="2" charset="0"/>
              </a:rPr>
              <a:t>cpuset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devices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freezer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memory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 err="1">
                <a:effectLst/>
                <a:latin typeface="Helvetica" pitchFamily="2" charset="0"/>
              </a:rPr>
              <a:t>net_cls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ns</a:t>
            </a:r>
            <a:r>
              <a:rPr lang="zh-CN" altLang="en-US" dirty="0">
                <a:effectLst/>
                <a:latin typeface="Helvetica" pitchFamily="2" charset="0"/>
              </a:rPr>
              <a:t>九大子系统的资源。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64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12966E-E1FE-1E9B-3800-B513815A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便携性：</a:t>
            </a:r>
            <a:r>
              <a:rPr lang="en" altLang="zh-CN" dirty="0">
                <a:effectLst/>
                <a:latin typeface="Helvetica" pitchFamily="2" charset="0"/>
              </a:rPr>
              <a:t>AUFS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DCE03E-258A-C508-4D4E-6A40A2E5C0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AUFS</a:t>
            </a:r>
            <a:r>
              <a:rPr lang="zh-CN" altLang="en-US" dirty="0">
                <a:effectLst/>
                <a:latin typeface="Helvetica" pitchFamily="2" charset="0"/>
              </a:rPr>
              <a:t>是一种</a:t>
            </a:r>
            <a:r>
              <a:rPr lang="en" altLang="zh-CN" dirty="0">
                <a:effectLst/>
                <a:latin typeface="Helvetica" pitchFamily="2" charset="0"/>
              </a:rPr>
              <a:t>Union FS</a:t>
            </a:r>
            <a:r>
              <a:rPr lang="zh-CN" altLang="en" dirty="0">
                <a:effectLst/>
                <a:latin typeface="Helvetica" pitchFamily="2" charset="0"/>
              </a:rPr>
              <a:t>， </a:t>
            </a:r>
            <a:r>
              <a:rPr lang="zh-CN" altLang="en-US" dirty="0">
                <a:effectLst/>
                <a:latin typeface="Helvetica" pitchFamily="2" charset="0"/>
              </a:rPr>
              <a:t>支持将不同目录挂载到同一个虚拟文件系统下。</a:t>
            </a:r>
          </a:p>
          <a:p>
            <a:endParaRPr lang="zh-CN" altLang="en-US" dirty="0"/>
          </a:p>
        </p:txBody>
      </p:sp>
      <p:pic>
        <p:nvPicPr>
          <p:cNvPr id="1026" name="Picture 2" descr="科大镜像站 镜像站原理_科大镜像站_06">
            <a:extLst>
              <a:ext uri="{FF2B5EF4-FFF2-40B4-BE49-F238E27FC236}">
                <a16:creationId xmlns:a16="http://schemas.microsoft.com/office/drawing/2014/main" id="{812A5590-A6B2-93CA-9567-BDB73B287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557" y="1956793"/>
            <a:ext cx="4496731" cy="42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01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2252C-8761-7392-33C3-9E83DCDC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安全性：</a:t>
            </a:r>
            <a:r>
              <a:rPr lang="en" altLang="zh-CN" dirty="0" err="1">
                <a:effectLst/>
                <a:latin typeface="Helvetica" pitchFamily="2" charset="0"/>
              </a:rPr>
              <a:t>AppArmor</a:t>
            </a:r>
            <a:r>
              <a:rPr lang="en" altLang="zh-CN" dirty="0">
                <a:effectLst/>
                <a:latin typeface="Helvetica" pitchFamily="2" charset="0"/>
              </a:rPr>
              <a:t> </a:t>
            </a:r>
            <a:r>
              <a:rPr lang="en" altLang="zh-CN" dirty="0" err="1">
                <a:effectLst/>
                <a:latin typeface="Helvetica" pitchFamily="2" charset="0"/>
              </a:rPr>
              <a:t>SELinux</a:t>
            </a:r>
            <a:r>
              <a:rPr lang="en" altLang="zh-CN" dirty="0">
                <a:effectLst/>
                <a:latin typeface="Helvetica" pitchFamily="2" charset="0"/>
              </a:rPr>
              <a:t> GRSEC</a:t>
            </a:r>
            <a:br>
              <a:rPr lang="en" altLang="zh-CN" dirty="0">
                <a:effectLst/>
                <a:latin typeface="Helvetica" pitchFamily="2" charset="0"/>
              </a:rPr>
            </a:b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D2C9C4-B97D-8704-3439-A0413C29EE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﻿kernel namespaces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 err="1">
                <a:effectLst/>
                <a:latin typeface="Helvetica" pitchFamily="2" charset="0"/>
              </a:rPr>
              <a:t>cgroups</a:t>
            </a:r>
            <a:r>
              <a:rPr lang="zh-CN" altLang="en-US" dirty="0">
                <a:effectLst/>
                <a:latin typeface="Helvetica" pitchFamily="2" charset="0"/>
              </a:rPr>
              <a:t>实现的</a:t>
            </a:r>
            <a:r>
              <a:rPr lang="en" altLang="zh-CN" dirty="0">
                <a:effectLst/>
                <a:latin typeface="Helvetica" pitchFamily="2" charset="0"/>
              </a:rPr>
              <a:t>Linux</a:t>
            </a:r>
            <a:r>
              <a:rPr lang="zh-CN" altLang="en-US" dirty="0">
                <a:effectLst/>
                <a:latin typeface="Helvetica" pitchFamily="2" charset="0"/>
              </a:rPr>
              <a:t>系统固有的安全标准；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>
                <a:effectLst/>
                <a:latin typeface="Helvetica" pitchFamily="2" charset="0"/>
              </a:rPr>
              <a:t>Docker </a:t>
            </a:r>
            <a:r>
              <a:rPr lang="en" altLang="zh-CN" dirty="0" err="1">
                <a:effectLst/>
                <a:latin typeface="Helvetica" pitchFamily="2" charset="0"/>
              </a:rPr>
              <a:t>Deamon</a:t>
            </a:r>
            <a:r>
              <a:rPr lang="zh-CN" altLang="en-US" dirty="0">
                <a:effectLst/>
                <a:latin typeface="Helvetica" pitchFamily="2" charset="0"/>
              </a:rPr>
              <a:t>的安全接口；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>
                <a:effectLst/>
                <a:latin typeface="Helvetica" pitchFamily="2" charset="0"/>
              </a:rPr>
              <a:t>Linux</a:t>
            </a:r>
            <a:r>
              <a:rPr lang="zh-CN" altLang="en-US" dirty="0">
                <a:effectLst/>
                <a:latin typeface="Helvetica" pitchFamily="2" charset="0"/>
              </a:rPr>
              <a:t>本身的安全加固解决方案，类如</a:t>
            </a:r>
            <a:r>
              <a:rPr lang="en" altLang="zh-CN" dirty="0" err="1">
                <a:effectLst/>
                <a:latin typeface="Helvetica" pitchFamily="2" charset="0"/>
              </a:rPr>
              <a:t>AppArmor,SELinux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四大功能：资源限制、优先级分配、资源统计、任务控制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57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0443C-33B3-0B97-7952-CD03E426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基本原理（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）：基本概念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FD8E2A-9949-0CFF-FF31-44F72B2957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镜像：类似虚拟机的快照，但非常非常轻量。镜像拥有唯一</a:t>
            </a:r>
            <a:r>
              <a:rPr lang="en" altLang="zh-CN" dirty="0">
                <a:effectLst/>
                <a:latin typeface="Helvetica" pitchFamily="2" charset="0"/>
              </a:rPr>
              <a:t>ID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应用程序就是以镜像向外发布。镜像的创建很灵活，可以在镜像的基础上创建新镜像，也可以根据运行的容器创建镜像。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容器：通过镜像创建容器，这等同于从快照中创建虚拟机，不过更轻量。容器是设计来运行一个应用的，而非一台机器。容器应该是短暂和一次性的。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633C7A-43BA-2D4A-FD50-59307A8B3E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数据卷：数据卷让你可以不受容器生命周期影响进行数据持久化。它们表现为容器内的空间，但实际保存在容器之外。卷是针对容器的，你可以使用同一个镜像创建多个容器并定义不同的卷。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网络：容器启动时，将被分配一个随机的私有</a:t>
            </a:r>
            <a:r>
              <a:rPr lang="en" altLang="zh-CN" dirty="0">
                <a:effectLst/>
                <a:latin typeface="Helvetica" pitchFamily="2" charset="0"/>
              </a:rPr>
              <a:t>IP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其它容器可以使用这个</a:t>
            </a:r>
            <a:r>
              <a:rPr lang="en" altLang="zh-CN" dirty="0">
                <a:effectLst/>
                <a:latin typeface="Helvetica" pitchFamily="2" charset="0"/>
              </a:rPr>
              <a:t>IP</a:t>
            </a:r>
            <a:r>
              <a:rPr lang="zh-CN" altLang="en-US" dirty="0">
                <a:effectLst/>
                <a:latin typeface="Helvetica" pitchFamily="2" charset="0"/>
              </a:rPr>
              <a:t>地址与其进行通讯。</a:t>
            </a:r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允许你在创建一个新容器时引用其它现存容器。</a:t>
            </a:r>
          </a:p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DFEB9E-82CC-807F-47BF-BFBC1965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4" y="4663606"/>
            <a:ext cx="5312011" cy="166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E2C8AC-DC0D-F6CD-6F58-338819C22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08" y="3521349"/>
            <a:ext cx="5283474" cy="281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7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0443C-33B3-0B97-7952-CD03E426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基本原理（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）：基本概念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FD8E2A-9949-0CFF-FF31-44F72B2957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你可以从镜像中创建容器，这等同于从快照中创建虚拟机，不过更轻量。应用是由容器运行的。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举个例子，你可以下载一个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Ubuntu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的镜像（有个叫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docker registry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的镜像公共仓库），通过安装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Gunicorn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和你的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Django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应用及其依赖完成对它的修改，然后从该镜像中创建一个容器，在它启动后运行你的应用。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633C7A-43BA-2D4A-FD50-59307A8B3E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容器与虚拟机一样，是隔离的（有一点要注意，我稍后会讨论到）。它们也拥有一个唯一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和唯一的供人阅读的名字。容器有必要对外暴露服务，因此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Docker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允许暴露容器的特定端口。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DFEB9E-82CC-807F-47BF-BFBC1965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4" y="4663606"/>
            <a:ext cx="5312011" cy="166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E2C8AC-DC0D-F6CD-6F58-338819C22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52" y="3545046"/>
            <a:ext cx="5283474" cy="281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91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DC4F637-9105-EE10-2F26-5EEA5701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基本原理（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）：基本概念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846A5C-59D8-BAB3-714B-6EB53312F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数据卷：数据卷让你可以不受容器生命周期影响进行数据持久化。它们表现为容器内的空间，但实际保存在容器之外。卷是针对容器的，你可以使用同一个镜像创建多个容器并定义不同的卷。</a:t>
            </a:r>
          </a:p>
          <a:p>
            <a:r>
              <a:rPr lang="zh-CN" altLang="en-US" dirty="0"/>
              <a:t>卷是针对容器的，你可以使用同一个镜像创建多个容器并定义不同的卷。卷保存在运行</a:t>
            </a:r>
            <a:r>
              <a:rPr lang="en" altLang="zh-CN" dirty="0"/>
              <a:t>Docker</a:t>
            </a:r>
            <a:r>
              <a:rPr lang="zh-CN" altLang="en-US" dirty="0"/>
              <a:t>的宿主文件系统上，你可以指定卷存放的目录，或让</a:t>
            </a:r>
            <a:r>
              <a:rPr lang="en" altLang="zh-CN" dirty="0"/>
              <a:t>Docker</a:t>
            </a:r>
            <a:r>
              <a:rPr lang="zh-CN" altLang="en-US" dirty="0"/>
              <a:t>保存在默认位置。保存在其他类型文件系统上的都不是一个卷，稍后再具体说。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F9F5CC-371E-5342-2594-09A9DB708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79" y="2968294"/>
            <a:ext cx="8864984" cy="33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04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DDDF78-D441-A2A3-ECB3-361613BA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57B39F-419D-2AE6-D471-76BB5E6B66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容器启动时，将被分配一个随机的私有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IP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其它容器可以使用这个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IP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地址与其进行通讯。这点非常重要，原因有二：一是它提供了容器间相互通信的渠道，二是容器将共享一个本地网络。我曾经碰到一个问题，在同一台机器上为两个客户启动两个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elasticsearch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容器，但保留集群名称为默认设置，结果这两台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elasticsearch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服务器立马变成了一个自主集群。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要开启容器间通讯，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Docker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允许你在创建一个新容器时引用其它现存容器，在你刚创建的容器里被引用的容器将获得一个（你指定的）别名。我们就说，这两个容器链接在了一起。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因此，如果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容器已经在运行，我可以创建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web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服务器容器，并在创建时引用这个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容器，给它一个别名，比如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dbapp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在这个新建的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web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服务器容器里，我可以在任何时候使用主机名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dbapp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与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容器进行通讯。</a:t>
            </a:r>
          </a:p>
          <a:p>
            <a:pPr algn="l"/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Docker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更进一步，要求你声明容器在被链接时要开放哪些端口给其他容器，否则将没有端口可用。</a:t>
            </a:r>
          </a:p>
          <a:p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F5905-45BA-C00B-6F1F-6A09C8B83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876" y="2520034"/>
            <a:ext cx="9642749" cy="37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00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51C8BF-1577-2FF4-7D1D-C85E6D21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系统框架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2AE8CE-78EA-1F89-53A4-EA133981E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" altLang="zh-CN" sz="2400" b="1" dirty="0">
                <a:solidFill>
                  <a:srgbClr val="66BA36"/>
                </a:solidFill>
              </a:rPr>
              <a:t>Docker </a:t>
            </a:r>
            <a:r>
              <a:rPr lang="zh-CN" altLang="en-US" sz="2400" b="1" dirty="0">
                <a:solidFill>
                  <a:srgbClr val="66BA36"/>
                </a:solidFill>
              </a:rPr>
              <a:t>客户端 </a:t>
            </a:r>
            <a:r>
              <a:rPr lang="en" altLang="zh-CN" sz="2400" b="1" dirty="0">
                <a:solidFill>
                  <a:srgbClr val="66BA36"/>
                </a:solidFill>
              </a:rPr>
              <a:t>Client</a:t>
            </a:r>
            <a:r>
              <a:rPr lang="zh-CN" altLang="en" sz="2400" b="1" dirty="0">
                <a:solidFill>
                  <a:srgbClr val="66BA36"/>
                </a:solidFill>
              </a:rPr>
              <a:t>：</a:t>
            </a:r>
            <a:endParaRPr lang="en-US" altLang="zh-CN" sz="2400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用户界面，支持 </a:t>
            </a:r>
            <a:r>
              <a:rPr lang="en-US" altLang="zh-CN" dirty="0"/>
              <a:t>User</a:t>
            </a:r>
            <a:r>
              <a:rPr lang="zh-CN" altLang="en-US" dirty="0"/>
              <a:t> 与 </a:t>
            </a:r>
            <a:r>
              <a:rPr lang="en" altLang="zh-CN" dirty="0"/>
              <a:t>Docker</a:t>
            </a:r>
            <a:r>
              <a:rPr lang="zh-CN" altLang="en-US" dirty="0"/>
              <a:t> </a:t>
            </a:r>
            <a:r>
              <a:rPr lang="en" altLang="zh-CN" dirty="0"/>
              <a:t>Daemon</a:t>
            </a:r>
            <a:r>
              <a:rPr lang="zh-CN" altLang="en-US" dirty="0"/>
              <a:t> 间通信。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66BA36"/>
                </a:solidFill>
              </a:rPr>
              <a:t>﻿﻿</a:t>
            </a:r>
            <a:r>
              <a:rPr lang="en" altLang="zh-CN" sz="2400" b="1" dirty="0">
                <a:solidFill>
                  <a:srgbClr val="66BA36"/>
                </a:solidFill>
              </a:rPr>
              <a:t>Docker </a:t>
            </a:r>
            <a:r>
              <a:rPr lang="zh-CN" altLang="en-US" sz="2400" b="1" dirty="0">
                <a:solidFill>
                  <a:srgbClr val="66BA36"/>
                </a:solidFill>
              </a:rPr>
              <a:t>守护进程 </a:t>
            </a:r>
            <a:r>
              <a:rPr lang="en" altLang="zh-CN" sz="2400" b="1" dirty="0">
                <a:solidFill>
                  <a:srgbClr val="66BA36"/>
                </a:solidFill>
              </a:rPr>
              <a:t>Daemon</a:t>
            </a:r>
            <a:r>
              <a:rPr lang="zh-CN" altLang="en" sz="2400" b="1" dirty="0">
                <a:solidFill>
                  <a:srgbClr val="66BA36"/>
                </a:solidFill>
              </a:rPr>
              <a:t>：</a:t>
            </a:r>
            <a:endParaRPr lang="en-US" altLang="zh-CN" sz="2400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运行于主机 </a:t>
            </a:r>
            <a:r>
              <a:rPr lang="en-US" altLang="zh-CN" dirty="0"/>
              <a:t>Host</a:t>
            </a:r>
            <a:r>
              <a:rPr lang="zh-CN" altLang="en-US" dirty="0"/>
              <a:t> 上，处理服务请求 </a:t>
            </a:r>
            <a:r>
              <a:rPr lang="en-US" altLang="zh-CN" dirty="0"/>
              <a:t>Request</a:t>
            </a:r>
            <a:r>
              <a:rPr lang="zh-CN" altLang="en-US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66BA36"/>
                </a:solidFill>
              </a:rPr>
              <a:t>﻿﻿</a:t>
            </a:r>
            <a:r>
              <a:rPr lang="en" altLang="zh-CN" sz="2400" b="1" dirty="0">
                <a:solidFill>
                  <a:srgbClr val="66BA36"/>
                </a:solidFill>
              </a:rPr>
              <a:t>Docker </a:t>
            </a:r>
            <a:r>
              <a:rPr lang="zh-CN" altLang="en-US" sz="2400" b="1" dirty="0">
                <a:solidFill>
                  <a:srgbClr val="66BA36"/>
                </a:solidFill>
              </a:rPr>
              <a:t>注册 </a:t>
            </a:r>
            <a:r>
              <a:rPr lang="en" altLang="zh-CN" sz="2400" b="1" dirty="0">
                <a:solidFill>
                  <a:srgbClr val="66BA36"/>
                </a:solidFill>
              </a:rPr>
              <a:t>Registry</a:t>
            </a:r>
            <a:r>
              <a:rPr lang="zh-CN" altLang="en" sz="2400" b="1" dirty="0">
                <a:solidFill>
                  <a:srgbClr val="66BA36"/>
                </a:solidFill>
              </a:rPr>
              <a:t>：</a:t>
            </a:r>
            <a:endParaRPr lang="en-US" altLang="zh-CN" sz="2400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中央 </a:t>
            </a:r>
            <a:r>
              <a:rPr lang="en" altLang="zh-CN" dirty="0"/>
              <a:t>registry</a:t>
            </a:r>
            <a:r>
              <a:rPr lang="zh-CN" altLang="en" dirty="0"/>
              <a:t>，</a:t>
            </a:r>
            <a:r>
              <a:rPr lang="zh-CN" altLang="en-US" dirty="0"/>
              <a:t>支持公有与私有访问权限 </a:t>
            </a:r>
            <a:r>
              <a:rPr lang="en" altLang="zh-CN" dirty="0"/>
              <a:t>Docker</a:t>
            </a:r>
            <a:r>
              <a:rPr lang="zh-CN" altLang="en-US" dirty="0"/>
              <a:t> 容器镜像备份。</a:t>
            </a:r>
          </a:p>
        </p:txBody>
      </p:sp>
      <p:pic>
        <p:nvPicPr>
          <p:cNvPr id="6146" name="Picture 2" descr="ByteByteGo | How does Docker work?">
            <a:extLst>
              <a:ext uri="{FF2B5EF4-FFF2-40B4-BE49-F238E27FC236}">
                <a16:creationId xmlns:a16="http://schemas.microsoft.com/office/drawing/2014/main" id="{5197FAD3-DD87-0E1C-8B02-643ADA64E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54" y="1175767"/>
            <a:ext cx="5250454" cy="52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77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CB2436B-A10C-3783-C397-FD4FDEBF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系统框架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F64E40D-C2FA-9CA1-3D04-F8DC26D82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基本要素：</a:t>
            </a:r>
          </a:p>
          <a:p>
            <a:pPr lvl="1"/>
            <a:r>
              <a:rPr lang="zh-CN" altLang="en-US" dirty="0"/>
              <a:t>﻿﻿</a:t>
            </a:r>
            <a:r>
              <a:rPr lang="en" altLang="zh-CN" dirty="0"/>
              <a:t>Docker Containers</a:t>
            </a:r>
            <a:r>
              <a:rPr lang="zh-CN" altLang="en-US" dirty="0"/>
              <a:t> 负责 </a:t>
            </a:r>
            <a:r>
              <a:rPr lang="en-US" altLang="zh-CN" dirty="0"/>
              <a:t>APP</a:t>
            </a:r>
            <a:r>
              <a:rPr lang="zh-CN" altLang="en-US" dirty="0"/>
              <a:t> 运行，包括 </a:t>
            </a:r>
            <a:r>
              <a:rPr lang="en-US" altLang="zh-CN" dirty="0"/>
              <a:t>OS</a:t>
            </a:r>
            <a:r>
              <a:rPr lang="zh-CN" altLang="en-US" dirty="0"/>
              <a:t>、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Mate data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﻿﻿</a:t>
            </a:r>
            <a:r>
              <a:rPr lang="en" altLang="zh-CN" dirty="0"/>
              <a:t>Docker Images</a:t>
            </a:r>
            <a:r>
              <a:rPr lang="zh-CN" altLang="en-US" dirty="0"/>
              <a:t> 作为只读模板用来运行 </a:t>
            </a:r>
            <a:r>
              <a:rPr lang="en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Containers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﻿﻿</a:t>
            </a:r>
            <a:r>
              <a:rPr lang="en" altLang="zh-CN" dirty="0"/>
              <a:t>Docker</a:t>
            </a:r>
            <a:r>
              <a:rPr lang="zh-CN" altLang="en-US" dirty="0"/>
              <a:t> </a:t>
            </a:r>
            <a:r>
              <a:rPr lang="en" altLang="zh-CN" dirty="0"/>
              <a:t>File</a:t>
            </a:r>
            <a:r>
              <a:rPr lang="zh-CN" altLang="en-US" dirty="0"/>
              <a:t> 是文件指令集，用来说明如何自动创建 </a:t>
            </a:r>
            <a:r>
              <a:rPr lang="en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2400" b="1" dirty="0">
                <a:solidFill>
                  <a:srgbClr val="66BA36"/>
                </a:solidFill>
              </a:rPr>
              <a:t>用户基本步骤：</a:t>
            </a:r>
          </a:p>
          <a:p>
            <a:pPr lvl="1"/>
            <a:r>
              <a:rPr lang="zh-CN" altLang="en-US" dirty="0"/>
              <a:t>构建一个镜像</a:t>
            </a:r>
            <a:endParaRPr lang="en-US" altLang="zh-CN" dirty="0"/>
          </a:p>
          <a:p>
            <a:pPr lvl="1"/>
            <a:r>
              <a:rPr lang="zh-CN" altLang="en-US" dirty="0"/>
              <a:t>运行容器</a:t>
            </a:r>
          </a:p>
          <a:p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19" name="Picture 2" descr="ByteByteGo | How does Docker work?">
            <a:extLst>
              <a:ext uri="{FF2B5EF4-FFF2-40B4-BE49-F238E27FC236}">
                <a16:creationId xmlns:a16="http://schemas.microsoft.com/office/drawing/2014/main" id="{5F3C5169-1AFC-EA4B-C7AF-7A837BD69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54" y="1175767"/>
            <a:ext cx="5250454" cy="52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1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13317CC-EAC6-96C0-AD5E-F2AB39DA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基本原理（</a:t>
            </a:r>
            <a:r>
              <a:rPr lang="en-US" altLang="zh-CN" dirty="0"/>
              <a:t>4</a:t>
            </a:r>
            <a:r>
              <a:rPr lang="zh-CN" altLang="en-US" dirty="0"/>
              <a:t>）：</a:t>
            </a:r>
            <a:r>
              <a:rPr lang="en" altLang="zh-CN" dirty="0"/>
              <a:t>Build-Ship-Run</a:t>
            </a:r>
            <a:r>
              <a:rPr lang="zh-CN" altLang="en" dirty="0"/>
              <a:t>，</a:t>
            </a:r>
            <a:r>
              <a:rPr lang="zh-CN" altLang="en-US" dirty="0"/>
              <a:t>一次构建，到处运行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36EE95-E7E9-A230-EEDB-09DEF6B92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开源后，在开发人员和运维人员之间迅速流行起来，成为第一款获得共同认可的</a:t>
            </a:r>
            <a:r>
              <a:rPr lang="en" altLang="zh-CN" dirty="0">
                <a:effectLst/>
                <a:latin typeface="Helvetica" pitchFamily="2" charset="0"/>
              </a:rPr>
              <a:t>DevOps</a:t>
            </a:r>
            <a:r>
              <a:rPr lang="zh-CN" altLang="en-US" dirty="0">
                <a:effectLst/>
                <a:latin typeface="Helvetica" pitchFamily="2" charset="0"/>
              </a:rPr>
              <a:t>工具，继而成为容器的事实标准。</a:t>
            </a:r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为实现</a:t>
            </a:r>
            <a:r>
              <a:rPr lang="en" altLang="zh-CN" dirty="0">
                <a:effectLst/>
                <a:latin typeface="Helvetica" pitchFamily="2" charset="0"/>
              </a:rPr>
              <a:t>DevOps</a:t>
            </a:r>
            <a:r>
              <a:rPr lang="zh-CN" altLang="en-US" dirty="0">
                <a:effectLst/>
                <a:latin typeface="Helvetica" pitchFamily="2" charset="0"/>
              </a:rPr>
              <a:t>的四个基础技术提供了完善的解決方案，分别是：分布式的开发环境、标准化的运行环境、丰富的应用镜像仓库，以及持续的自动化部署。</a:t>
            </a:r>
          </a:p>
          <a:p>
            <a:endParaRPr lang="zh-CN" altLang="en-US" dirty="0"/>
          </a:p>
        </p:txBody>
      </p:sp>
      <p:pic>
        <p:nvPicPr>
          <p:cNvPr id="8196" name="Picture 4" descr="DevOps流程的简单总结- 博客小鹏鹏- 博客园">
            <a:extLst>
              <a:ext uri="{FF2B5EF4-FFF2-40B4-BE49-F238E27FC236}">
                <a16:creationId xmlns:a16="http://schemas.microsoft.com/office/drawing/2014/main" id="{EC07BD4B-B6E0-98A6-22C8-B0A83C918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" t="19584" r="4998" b="3928"/>
          <a:stretch/>
        </p:blipFill>
        <p:spPr bwMode="auto">
          <a:xfrm>
            <a:off x="2317530" y="3017315"/>
            <a:ext cx="7561701" cy="347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80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80374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13317CC-EAC6-96C0-AD5E-F2AB39DA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基本原理（</a:t>
            </a:r>
            <a:r>
              <a:rPr lang="en-US" altLang="zh-CN" dirty="0"/>
              <a:t>4</a:t>
            </a:r>
            <a:r>
              <a:rPr lang="zh-CN" altLang="en-US" dirty="0"/>
              <a:t>）：</a:t>
            </a:r>
            <a:r>
              <a:rPr lang="en" altLang="zh-CN" dirty="0"/>
              <a:t>Build-Ship-Run</a:t>
            </a:r>
            <a:r>
              <a:rPr lang="zh-CN" altLang="en" dirty="0"/>
              <a:t>，</a:t>
            </a:r>
            <a:r>
              <a:rPr lang="zh-CN" altLang="en-US" dirty="0"/>
              <a:t>一次构建，到处运行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36EE95-E7E9-A230-EEDB-09DEF6B92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开源后，在开发人员和运维人员之间迅速流行起来，成为第一款获得共同认可的</a:t>
            </a:r>
            <a:r>
              <a:rPr lang="en" altLang="zh-CN" dirty="0">
                <a:effectLst/>
                <a:latin typeface="Helvetica" pitchFamily="2" charset="0"/>
              </a:rPr>
              <a:t>DevOps</a:t>
            </a:r>
            <a:r>
              <a:rPr lang="zh-CN" altLang="en-US" dirty="0">
                <a:effectLst/>
                <a:latin typeface="Helvetica" pitchFamily="2" charset="0"/>
              </a:rPr>
              <a:t>工具，继而成为容器的事实标准。</a:t>
            </a:r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为实现</a:t>
            </a:r>
            <a:r>
              <a:rPr lang="en" altLang="zh-CN" dirty="0">
                <a:effectLst/>
                <a:latin typeface="Helvetica" pitchFamily="2" charset="0"/>
              </a:rPr>
              <a:t>DevOps</a:t>
            </a:r>
            <a:r>
              <a:rPr lang="zh-CN" altLang="en-US" dirty="0">
                <a:effectLst/>
                <a:latin typeface="Helvetica" pitchFamily="2" charset="0"/>
              </a:rPr>
              <a:t>的四个基础技术提供了完善的解決方案，分别是：分布式的开发环境、标准化的运行环境、丰富的应用镜像仓库，以及持续的自动化部署。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8BD3DA-7FE0-29B1-7593-823AFE315630}"/>
              </a:ext>
            </a:extLst>
          </p:cNvPr>
          <p:cNvSpPr txBox="1"/>
          <p:nvPr/>
        </p:nvSpPr>
        <p:spPr>
          <a:xfrm>
            <a:off x="847946" y="3244059"/>
            <a:ext cx="2745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effectLst/>
                <a:latin typeface="Helvetica" pitchFamily="2" charset="0"/>
              </a:rPr>
              <a:t>Build :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打包成一个标准的镜像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72D903-19E2-2D9D-1DA2-CB62689A9BB6}"/>
              </a:ext>
            </a:extLst>
          </p:cNvPr>
          <p:cNvSpPr txBox="1"/>
          <p:nvPr/>
        </p:nvSpPr>
        <p:spPr>
          <a:xfrm>
            <a:off x="4466560" y="3244058"/>
            <a:ext cx="27458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effectLst/>
                <a:latin typeface="Helvetica" pitchFamily="2" charset="0"/>
              </a:rPr>
              <a:t>Ship: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上传到</a:t>
            </a:r>
            <a:r>
              <a:rPr lang="en" altLang="zh-CN" dirty="0">
                <a:effectLst/>
                <a:latin typeface="Helvetica" pitchFamily="2" charset="0"/>
              </a:rPr>
              <a:t>Docker Hub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下载到用户部署环境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359B62-1ACD-9E45-E475-ABE7406275CC}"/>
              </a:ext>
            </a:extLst>
          </p:cNvPr>
          <p:cNvSpPr txBox="1"/>
          <p:nvPr/>
        </p:nvSpPr>
        <p:spPr>
          <a:xfrm>
            <a:off x="8026861" y="3105834"/>
            <a:ext cx="2745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effectLst/>
                <a:latin typeface="Helvetica" pitchFamily="2" charset="0"/>
              </a:rPr>
              <a:t>Run: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将镜像作为容器运行起来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5164E-ADE3-2674-A2AE-7A95EE425D9C}"/>
              </a:ext>
            </a:extLst>
          </p:cNvPr>
          <p:cNvSpPr txBox="1"/>
          <p:nvPr/>
        </p:nvSpPr>
        <p:spPr>
          <a:xfrm>
            <a:off x="1060597" y="5426869"/>
            <a:ext cx="5435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分层镜像：底层是操作系统基础镜像，中间层可以是软件依赖包，最上层是应用本身，相同镜像层可共享。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2D3218-5D50-4FFF-8CA2-0DB48D3C6110}"/>
              </a:ext>
            </a:extLst>
          </p:cNvPr>
          <p:cNvSpPr txBox="1"/>
          <p:nvPr/>
        </p:nvSpPr>
        <p:spPr>
          <a:xfrm>
            <a:off x="7212419" y="5288370"/>
            <a:ext cx="4374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容器：以内核的</a:t>
            </a:r>
            <a:r>
              <a:rPr lang="en" altLang="zh-CN" dirty="0" err="1">
                <a:effectLst/>
                <a:latin typeface="Helvetica" pitchFamily="2" charset="0"/>
              </a:rPr>
              <a:t>cgroups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namespace</a:t>
            </a:r>
            <a:r>
              <a:rPr lang="zh-CN" altLang="en-US" dirty="0">
                <a:effectLst/>
                <a:latin typeface="Helvetica" pitchFamily="2" charset="0"/>
              </a:rPr>
              <a:t>技术为基础，为应用创建一个隔离的空间。</a:t>
            </a:r>
          </a:p>
        </p:txBody>
      </p:sp>
      <p:pic>
        <p:nvPicPr>
          <p:cNvPr id="14" name="Picture 4" descr="Docker image. in this article we will explore docker… | by Omid Asadpour |  Medium">
            <a:extLst>
              <a:ext uri="{FF2B5EF4-FFF2-40B4-BE49-F238E27FC236}">
                <a16:creationId xmlns:a16="http://schemas.microsoft.com/office/drawing/2014/main" id="{DE5313E8-A7EC-8802-58A2-A3B3556F7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3985" r="2372" b="3548"/>
          <a:stretch/>
        </p:blipFill>
        <p:spPr bwMode="auto">
          <a:xfrm>
            <a:off x="609600" y="4049718"/>
            <a:ext cx="3590260" cy="23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etting started with Docker">
            <a:extLst>
              <a:ext uri="{FF2B5EF4-FFF2-40B4-BE49-F238E27FC236}">
                <a16:creationId xmlns:a16="http://schemas.microsoft.com/office/drawing/2014/main" id="{F9AE7524-69B1-76ED-6C92-893B5AE3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45" y="3959335"/>
            <a:ext cx="4546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ocker 101: Run a Container in Background, Read Logs, and Attach | Challenge">
            <a:extLst>
              <a:ext uri="{FF2B5EF4-FFF2-40B4-BE49-F238E27FC236}">
                <a16:creationId xmlns:a16="http://schemas.microsoft.com/office/drawing/2014/main" id="{895D1418-FBC4-627C-7ADF-121EA20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74" y="3567224"/>
            <a:ext cx="2733419" cy="23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1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1D9D0AB4-ACC6-65A7-99CC-78C6291E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虚拟机 </a:t>
            </a:r>
            <a:r>
              <a:rPr lang="en-US" altLang="zh-CN" dirty="0"/>
              <a:t>vs</a:t>
            </a:r>
            <a:r>
              <a:rPr lang="zh-CN" altLang="en-US" dirty="0"/>
              <a:t> 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4E1C2-FA3E-2D7D-2A70-7AB245963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容器和虚拟机是非常相似资源虚拟化技术。虚拟化是一个过程，在这个过程中，</a:t>
            </a:r>
            <a:r>
              <a:rPr lang="en" altLang="zh-CN" dirty="0"/>
              <a:t>RAM</a:t>
            </a:r>
            <a:r>
              <a:rPr lang="zh-CN" altLang="en" dirty="0"/>
              <a:t>、</a:t>
            </a:r>
            <a:r>
              <a:rPr lang="en" altLang="zh-CN" dirty="0"/>
              <a:t>CPU</a:t>
            </a:r>
            <a:r>
              <a:rPr lang="zh-CN" altLang="en" dirty="0"/>
              <a:t>、</a:t>
            </a:r>
            <a:r>
              <a:rPr lang="zh-CN" altLang="en-US" dirty="0"/>
              <a:t>磁盘或网络等系统单一资源可以虚拟化并表示为多个资源。主要区别在于虚拟机将整个计算机虚拟化到硬件层，而容器只虚拟化操作系统级别以上的软件层。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4338" name="Picture 2" descr="显示虚拟机和容器之间差异的容器。">
            <a:extLst>
              <a:ext uri="{FF2B5EF4-FFF2-40B4-BE49-F238E27FC236}">
                <a16:creationId xmlns:a16="http://schemas.microsoft.com/office/drawing/2014/main" id="{5ECF04CB-DBF8-88CB-7CBF-D734FD06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63" y="3587590"/>
            <a:ext cx="7922635" cy="27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85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https://blog.51cto.com/u_16099213/9921079</a:t>
            </a:r>
            <a:endParaRPr lang="en" altLang="zh-CN" dirty="0"/>
          </a:p>
          <a:p>
            <a:r>
              <a:rPr lang="en-US" altLang="zh-CN" dirty="0">
                <a:hlinkClick r:id="rId3"/>
              </a:rPr>
              <a:t>https://www.51cto.com/article/463753.html</a:t>
            </a:r>
            <a:endParaRPr lang="en-US" altLang="zh-CN" dirty="0"/>
          </a:p>
          <a:p>
            <a:endParaRPr lang="en-US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sz="1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AE44D-B1D1-FE66-1EC0-D72F8638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80" y="1200579"/>
            <a:ext cx="9691202" cy="510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虚拟化技术基本原理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容器技术的兴起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容器的发展历程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8816F-1A90-739E-D6B9-A7DC02A9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物理裸金属 </a:t>
            </a:r>
            <a:r>
              <a:rPr lang="en-US" altLang="zh-CN" dirty="0"/>
              <a:t>vs</a:t>
            </a:r>
            <a:r>
              <a:rPr lang="zh-CN" altLang="en-US" dirty="0"/>
              <a:t> 虚拟机 </a:t>
            </a:r>
            <a:r>
              <a:rPr lang="en-US" altLang="zh-CN" dirty="0"/>
              <a:t>vs</a:t>
            </a:r>
            <a:r>
              <a:rPr lang="zh-CN" altLang="en-US" dirty="0"/>
              <a:t> 容器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135C6E2-A1AC-156C-D983-446C16373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4547650"/>
            <a:ext cx="3069399" cy="159039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一栋楼一户人家</a:t>
            </a:r>
            <a:endParaRPr lang="en-US" altLang="zh-CN" sz="1800" dirty="0">
              <a:effectLst/>
              <a:latin typeface="Helvetica" pitchFamily="2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独立地基，独立花园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E7DDCB-21D0-A73F-8FF8-D5C8722B70DB}"/>
              </a:ext>
            </a:extLst>
          </p:cNvPr>
          <p:cNvSpPr txBox="1"/>
          <p:nvPr/>
        </p:nvSpPr>
        <p:spPr>
          <a:xfrm>
            <a:off x="655166" y="1785625"/>
            <a:ext cx="3118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物理裸金属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33E1B0-4446-E23F-0FA2-DD7D34B7D27F}"/>
              </a:ext>
            </a:extLst>
          </p:cNvPr>
          <p:cNvSpPr txBox="1"/>
          <p:nvPr/>
        </p:nvSpPr>
        <p:spPr>
          <a:xfrm>
            <a:off x="3693033" y="1785625"/>
            <a:ext cx="397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虚拟机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VM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B8704B-57E3-72A8-8215-548C5A8F951B}"/>
              </a:ext>
            </a:extLst>
          </p:cNvPr>
          <p:cNvSpPr txBox="1"/>
          <p:nvPr/>
        </p:nvSpPr>
        <p:spPr>
          <a:xfrm>
            <a:off x="7589018" y="1785625"/>
            <a:ext cx="397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容器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Container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3" name="内容占位符 10">
            <a:extLst>
              <a:ext uri="{FF2B5EF4-FFF2-40B4-BE49-F238E27FC236}">
                <a16:creationId xmlns:a16="http://schemas.microsoft.com/office/drawing/2014/main" id="{7C00D3B3-BCCF-66C6-3FFD-9FD03893FFE8}"/>
              </a:ext>
            </a:extLst>
          </p:cNvPr>
          <p:cNvSpPr txBox="1">
            <a:spLocks/>
          </p:cNvSpPr>
          <p:nvPr/>
        </p:nvSpPr>
        <p:spPr>
          <a:xfrm>
            <a:off x="4219171" y="4547650"/>
            <a:ext cx="3330158" cy="15903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一栋楼多套房，一套房一户人家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共享地基，共享花园，独立卫生间、厨房和竞带</a:t>
            </a:r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01B5E984-3785-BA06-1A7D-52513121286D}"/>
              </a:ext>
            </a:extLst>
          </p:cNvPr>
          <p:cNvSpPr txBox="1">
            <a:spLocks/>
          </p:cNvSpPr>
          <p:nvPr/>
        </p:nvSpPr>
        <p:spPr>
          <a:xfrm>
            <a:off x="8075468" y="4547650"/>
            <a:ext cx="3330158" cy="15903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latin typeface="Helvetica" pitchFamily="2" charset="0"/>
              </a:rPr>
              <a:t>一套房多个小隔间，每个隔间单租户</a:t>
            </a:r>
            <a:endParaRPr lang="en-US" altLang="zh-CN" sz="1800" dirty="0">
              <a:latin typeface="Helvetica" pitchFamily="2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Helvetica" pitchFamily="2" charset="0"/>
              </a:rPr>
              <a:t>共享地基，共享花园，还共享卫生间、厨房和宽带</a:t>
            </a:r>
          </a:p>
        </p:txBody>
      </p:sp>
      <p:pic>
        <p:nvPicPr>
          <p:cNvPr id="1026" name="Picture 2" descr="Rent Villa „Just be happy“ near Split – Crovillas">
            <a:extLst>
              <a:ext uri="{FF2B5EF4-FFF2-40B4-BE49-F238E27FC236}">
                <a16:creationId xmlns:a16="http://schemas.microsoft.com/office/drawing/2014/main" id="{87965983-37F2-3D9E-8618-E8D7D27B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8" y="2439714"/>
            <a:ext cx="296190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family residential - Wikipedia">
            <a:extLst>
              <a:ext uri="{FF2B5EF4-FFF2-40B4-BE49-F238E27FC236}">
                <a16:creationId xmlns:a16="http://schemas.microsoft.com/office/drawing/2014/main" id="{5A0869E2-2F88-5E9A-9A45-CA44671C4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b="8452"/>
          <a:stretch/>
        </p:blipFill>
        <p:spPr bwMode="auto">
          <a:xfrm>
            <a:off x="4403298" y="2439714"/>
            <a:ext cx="296190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 capsule hotel: a review of the 10 best - Yesim">
            <a:extLst>
              <a:ext uri="{FF2B5EF4-FFF2-40B4-BE49-F238E27FC236}">
                <a16:creationId xmlns:a16="http://schemas.microsoft.com/office/drawing/2014/main" id="{242F90DB-560C-EF38-C70A-855A681E4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305" y="2408184"/>
            <a:ext cx="296648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EEF0E41E-2387-966E-7D67-0AD90D7FEC26}"/>
              </a:ext>
            </a:extLst>
          </p:cNvPr>
          <p:cNvSpPr/>
          <p:nvPr/>
        </p:nvSpPr>
        <p:spPr>
          <a:xfrm>
            <a:off x="3693033" y="1724750"/>
            <a:ext cx="614123" cy="537343"/>
          </a:xfrm>
          <a:prstGeom prst="rightArrow">
            <a:avLst>
              <a:gd name="adj1" fmla="val 50000"/>
              <a:gd name="adj2" fmla="val 806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34BE63ED-0619-AD82-2A0D-DBEBB95740C8}"/>
              </a:ext>
            </a:extLst>
          </p:cNvPr>
          <p:cNvSpPr/>
          <p:nvPr/>
        </p:nvSpPr>
        <p:spPr>
          <a:xfrm>
            <a:off x="7180200" y="1752565"/>
            <a:ext cx="614123" cy="537343"/>
          </a:xfrm>
          <a:prstGeom prst="rightArrow">
            <a:avLst>
              <a:gd name="adj1" fmla="val 50000"/>
              <a:gd name="adj2" fmla="val 806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17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7A188B0-D110-001D-7E05-A4D64BB8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LXC</a:t>
            </a:r>
            <a:r>
              <a:rPr lang="zh-CN" altLang="en-US" dirty="0"/>
              <a:t> 最早的容器技术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B9ED33-5697-6B40-03EF-F8B34B5796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LXC Linux Container</a:t>
            </a:r>
            <a:r>
              <a:rPr lang="zh-CN" altLang="en-US" dirty="0">
                <a:effectLst/>
                <a:latin typeface="Helvetica" pitchFamily="2" charset="0"/>
              </a:rPr>
              <a:t>即容器，是操作系统内核自带能力，基于</a:t>
            </a:r>
            <a:r>
              <a:rPr lang="en" altLang="zh-CN" dirty="0">
                <a:effectLst/>
                <a:latin typeface="Helvetica" pitchFamily="2" charset="0"/>
              </a:rPr>
              <a:t>Linux</a:t>
            </a:r>
            <a:r>
              <a:rPr lang="zh-CN" altLang="en-US" dirty="0">
                <a:effectLst/>
                <a:latin typeface="Helvetica" pitchFamily="2" charset="0"/>
              </a:rPr>
              <a:t>内核实现的轻量级高性能资源隔离机制。</a:t>
            </a:r>
          </a:p>
          <a:p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862BC26-D306-D08E-4DE2-5A1538A02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66483"/>
              </p:ext>
            </p:extLst>
          </p:nvPr>
        </p:nvGraphicFramePr>
        <p:xfrm>
          <a:off x="923771" y="2501260"/>
          <a:ext cx="10363200" cy="34803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454400">
                  <a:extLst>
                    <a:ext uri="{9D8B030D-6E8A-4147-A177-3AD203B41FA5}">
                      <a16:colId xmlns:a16="http://schemas.microsoft.com/office/drawing/2014/main" val="1242299527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344155480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771578262"/>
                    </a:ext>
                  </a:extLst>
                </a:gridCol>
              </a:tblGrid>
              <a:tr h="202281"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特点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定义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应用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55588174"/>
                  </a:ext>
                </a:extLst>
              </a:tr>
              <a:tr h="809125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</a:rPr>
                        <a:t>跨平台</a:t>
                      </a:r>
                      <a:endParaRPr lang="zh-CN" altLang="en-US" sz="1600" dirty="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一次打包，到处运行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作为</a:t>
                      </a:r>
                      <a:r>
                        <a:rPr lang="en" sz="1600">
                          <a:solidFill>
                            <a:srgbClr val="374153"/>
                          </a:solidFill>
                          <a:effectLst/>
                        </a:rPr>
                        <a:t>DevOps</a:t>
                      </a:r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的下层封装平台，实现应用的</a:t>
                      </a:r>
                      <a:r>
                        <a:rPr lang="en" sz="1600">
                          <a:solidFill>
                            <a:srgbClr val="374153"/>
                          </a:solidFill>
                          <a:effectLst/>
                        </a:rPr>
                        <a:t>CICD</a:t>
                      </a:r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流水线；在不同云平台、公有云和私有云上部署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58670667"/>
                  </a:ext>
                </a:extLst>
              </a:tr>
              <a:tr h="809125"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轻量化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提供更小的镜像、更快的部署速度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非常适合需要批量快速上线的应用或快速规模弹缩应用，如互联网</a:t>
                      </a:r>
                    </a:p>
                    <a:p>
                      <a:r>
                        <a:rPr lang="en" sz="1600">
                          <a:solidFill>
                            <a:srgbClr val="374153"/>
                          </a:solidFill>
                          <a:effectLst/>
                        </a:rPr>
                        <a:t>web</a:t>
                      </a:r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应用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77057523"/>
                  </a:ext>
                </a:extLst>
              </a:tr>
              <a:tr h="606844"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性能高、资源省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接近物理机的性能，系统开销大幅降低，资源利用率高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非常适合对计算资源要求较高的应用，如大数据和高性能计算应用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65528457"/>
                  </a:ext>
                </a:extLst>
              </a:tr>
              <a:tr h="1011406"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细粒度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容器本身“轻”和</a:t>
                      </a:r>
                    </a:p>
                    <a:p>
                      <a:r>
                        <a:rPr lang="zh-CN" altLang="en-US" sz="1600">
                          <a:solidFill>
                            <a:srgbClr val="374153"/>
                          </a:solidFill>
                          <a:effectLst/>
                        </a:rPr>
                        <a:t>“小”</a:t>
                      </a:r>
                      <a:endParaRPr lang="zh-CN" altLang="en-US" sz="160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  <a:effectLst/>
                        </a:rPr>
                        <a:t>菲常匹配细粒度服务对资源的诉求，与微服务化技术的发展相辅相成，可作为分布式微服务应用的最佳载体</a:t>
                      </a:r>
                      <a:endParaRPr lang="zh-CN" altLang="en-US" sz="1600" dirty="0">
                        <a:solidFill>
                          <a:srgbClr val="374153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8771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12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lvl="1" indent="0" algn="ctr">
              <a:lnSpc>
                <a:spcPct val="100000"/>
              </a:lnSpc>
              <a:buSzPct val="110000"/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08416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94724850-9E48-3A25-9633-2BB60C58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 </a:t>
            </a:r>
            <a:r>
              <a:rPr lang="en-US" altLang="zh-CN" dirty="0"/>
              <a:t>vs</a:t>
            </a:r>
            <a:r>
              <a:rPr lang="zh-CN" altLang="en-US" dirty="0"/>
              <a:t> 容器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B7B087DC-ED5F-B5BC-9504-6275FB30F0E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2000870"/>
              </p:ext>
            </p:extLst>
          </p:nvPr>
        </p:nvGraphicFramePr>
        <p:xfrm>
          <a:off x="623635" y="1318437"/>
          <a:ext cx="10963474" cy="52501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51732">
                  <a:extLst>
                    <a:ext uri="{9D8B030D-6E8A-4147-A177-3AD203B41FA5}">
                      <a16:colId xmlns:a16="http://schemas.microsoft.com/office/drawing/2014/main" val="119102204"/>
                    </a:ext>
                  </a:extLst>
                </a:gridCol>
                <a:gridCol w="4655871">
                  <a:extLst>
                    <a:ext uri="{9D8B030D-6E8A-4147-A177-3AD203B41FA5}">
                      <a16:colId xmlns:a16="http://schemas.microsoft.com/office/drawing/2014/main" val="1482862758"/>
                    </a:ext>
                  </a:extLst>
                </a:gridCol>
                <a:gridCol w="4655871">
                  <a:extLst>
                    <a:ext uri="{9D8B030D-6E8A-4147-A177-3AD203B41FA5}">
                      <a16:colId xmlns:a16="http://schemas.microsoft.com/office/drawing/2014/main" val="276738178"/>
                    </a:ext>
                  </a:extLst>
                </a:gridCol>
              </a:tblGrid>
              <a:tr h="35618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对比维度​​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​​容器（</a:t>
                      </a:r>
                      <a:r>
                        <a:rPr lang="e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Container）​​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​​虚拟机（</a:t>
                      </a:r>
                      <a:r>
                        <a:rPr lang="e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VM）​​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837633"/>
                  </a:ext>
                </a:extLst>
              </a:tr>
              <a:tr h="322584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设计理念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Helvetica" pitchFamily="2" charset="0"/>
                        </a:rPr>
                        <a:t>面向应用的轻量化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Helvetica" pitchFamily="2" charset="0"/>
                        </a:rPr>
                        <a:t>面向资源系统级隔离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104968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​技术基础​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基于操作系统级别的虚拟化（共享宿主机内核）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基于硬件虚拟化（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Hypervisor 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模拟完整硬件环境）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09865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​启动速度​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秒级启动（轻量级）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分钟级启动（需加载完整操作系统）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966271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​性能开销​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低（直接调用宿主机内核，无额外虚拟化层）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较高（需模拟硬件，存在 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Hypervisor 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开销）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52575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​资源占用​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占用更少 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CPU、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内存和存储（共享宿主机资源）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占用较多资源（需分配独立资源给每个 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VM）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789923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​隔离性​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进程级别隔离（依赖命名空间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Cgroups，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较弱）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完全隔离（独立操作系统，安全性更高）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664813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​兼容性​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依赖宿主机内核（需匹配操作系统类型）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跨平台（可运行不同操作系统的虚拟机）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530138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​镜像大小​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小（通常为 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MB 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级，仅包含应用及依赖）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大（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GB 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级，包含完整操作系统）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890366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​部署密度​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高（单台宿主机可运行更多容器）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低（资源占用限制单机部署数量）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534515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​典型场景​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微服务、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CI/CD、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云原生应用、快速扩展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传统应用、强隔离需求、异构操作系统环境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558074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​代表技术​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Docker、Kubernetes、containerd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VMware、VirtualBox、KVM、Hyper-V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506049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​迁移便携​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跨环境一致性好（镜像包含所有依赖）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需迁移整个虚拟机文件（体积大，速度慢）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2895"/>
                  </a:ext>
                </a:extLst>
              </a:tr>
              <a:tr h="329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​安全性​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较弱（共享内核，漏洞可能影响其他容器）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更强（完全隔离，漏洞影响范围小）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60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82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33532</TotalTime>
  <Words>2810</Words>
  <Application>Microsoft Macintosh PowerPoint</Application>
  <PresentationFormat>自定义</PresentationFormat>
  <Paragraphs>232</Paragraphs>
  <Slides>34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-apple-system</vt:lpstr>
      <vt:lpstr>微软雅黑</vt:lpstr>
      <vt:lpstr>微软雅黑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物理裸金属 vs 虚拟机 vs 容器</vt:lpstr>
      <vt:lpstr>LXC 最早的容器技术</vt:lpstr>
      <vt:lpstr>PowerPoint 演示文稿</vt:lpstr>
      <vt:lpstr>虚拟机 vs 容器</vt:lpstr>
      <vt:lpstr>Docker 简介</vt:lpstr>
      <vt:lpstr>Docker 打包、输送、运行任意应用容器方案</vt:lpstr>
      <vt:lpstr>Docker 工作示意图</vt:lpstr>
      <vt:lpstr>Docker 工作示意图</vt:lpstr>
      <vt:lpstr>Docker 关键技术：分层镜像</vt:lpstr>
      <vt:lpstr>Docker 关键技术：环境隔离和资源限制</vt:lpstr>
      <vt:lpstr>什么是Docker</vt:lpstr>
      <vt:lpstr>Docker的应用价值</vt:lpstr>
      <vt:lpstr>Docker的应用价值</vt:lpstr>
      <vt:lpstr>Docker基本原理（1）：关键技术namespace.cgroups. AUFS</vt:lpstr>
      <vt:lpstr>2可配额/可度量：cgroups</vt:lpstr>
      <vt:lpstr>便携性：AUFS</vt:lpstr>
      <vt:lpstr>安全性：AppArmor SELinux GRSEC </vt:lpstr>
      <vt:lpstr>Docker基本原理（2）：基本概念</vt:lpstr>
      <vt:lpstr>Docker基本原理（2）：基本概念</vt:lpstr>
      <vt:lpstr>Docker基本原理（2）：基本概念</vt:lpstr>
      <vt:lpstr>PowerPoint 演示文稿</vt:lpstr>
      <vt:lpstr>Docker 系统框架</vt:lpstr>
      <vt:lpstr>Docker 系统框架</vt:lpstr>
      <vt:lpstr>Docker基本原理（4）：Build-Ship-Run，一次构建，到处运行 </vt:lpstr>
      <vt:lpstr>Docker基本原理（4）：Build-Ship-Run，一次构建，到处运行 </vt:lpstr>
      <vt:lpstr>PowerPoint 演示文稿</vt:lpstr>
      <vt:lpstr>虚拟机 vs 容器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11863</cp:revision>
  <cp:lastPrinted>2023-09-08T09:14:01Z</cp:lastPrinted>
  <dcterms:created xsi:type="dcterms:W3CDTF">2020-08-28T08:44:19Z</dcterms:created>
  <dcterms:modified xsi:type="dcterms:W3CDTF">2025-07-23T12:56:47Z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